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29"/>
  </p:notesMasterIdLst>
  <p:sldIdLst>
    <p:sldId id="333" r:id="rId5"/>
    <p:sldId id="334" r:id="rId6"/>
    <p:sldId id="338" r:id="rId7"/>
    <p:sldId id="282" r:id="rId8"/>
    <p:sldId id="336" r:id="rId9"/>
    <p:sldId id="347" r:id="rId10"/>
    <p:sldId id="335" r:id="rId11"/>
    <p:sldId id="342" r:id="rId12"/>
    <p:sldId id="350" r:id="rId13"/>
    <p:sldId id="341" r:id="rId14"/>
    <p:sldId id="344" r:id="rId15"/>
    <p:sldId id="351" r:id="rId16"/>
    <p:sldId id="349" r:id="rId17"/>
    <p:sldId id="352" r:id="rId18"/>
    <p:sldId id="337" r:id="rId19"/>
    <p:sldId id="343" r:id="rId20"/>
    <p:sldId id="345" r:id="rId21"/>
    <p:sldId id="340" r:id="rId22"/>
    <p:sldId id="339" r:id="rId23"/>
    <p:sldId id="348" r:id="rId24"/>
    <p:sldId id="353" r:id="rId25"/>
    <p:sldId id="354" r:id="rId26"/>
    <p:sldId id="355" r:id="rId27"/>
    <p:sldId id="3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7415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54"/>
  </p:normalViewPr>
  <p:slideViewPr>
    <p:cSldViewPr snapToGrid="0">
      <p:cViewPr varScale="1">
        <p:scale>
          <a:sx n="116" d="100"/>
          <a:sy n="116" d="100"/>
        </p:scale>
        <p:origin x="114" y="222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527776"/>
        <c:axId val="727528608"/>
      </c:barChart>
      <c:catAx>
        <c:axId val="72752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cs"/>
              </a:defRPr>
            </a:pPr>
            <a:endParaRPr lang="en-US"/>
          </a:p>
        </c:txPr>
        <c:crossAx val="727528608"/>
        <c:crosses val="autoZero"/>
        <c:auto val="1"/>
        <c:lblAlgn val="ctr"/>
        <c:lblOffset val="100"/>
        <c:noMultiLvlLbl val="0"/>
      </c:catAx>
      <c:valAx>
        <c:axId val="72752860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pPr>
            <a:endParaRPr lang="en-US"/>
          </a:p>
        </c:txPr>
        <c:crossAx val="727527776"/>
        <c:crosses val="autoZero"/>
        <c:crossBetween val="between"/>
        <c:majorUnit val="0.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 descr="Chart, line 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ED8B948E-B175-F7E3-7D15-F8E913E332F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8238"/>
          <a:ext cx="4591050" cy="4371975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02C2-41B9-7243-86C1-C8C6FC907120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49098-A5DD-8745-9BDA-7818ECA228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" name="Freeform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lev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anchor="t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" name="Freeform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1" name="Graphic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Upda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anchor="t"/>
          <a:lstStyle>
            <a:lvl1pPr algn="l">
              <a:lnSpc>
                <a:spcPct val="85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Text Placeholder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>
            <a:noAutofit/>
          </a:bodyPr>
          <a:lstStyle>
            <a:lvl1pPr>
              <a:defRPr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sz="2400" b="0">
                <a:solidFill>
                  <a:schemeClr val="bg1"/>
                </a:solidFill>
                <a:latin typeface="+mn-lt"/>
              </a:defRPr>
            </a:lvl2pPr>
            <a:lvl3pPr>
              <a:defRPr sz="2400" b="0">
                <a:solidFill>
                  <a:schemeClr val="bg1"/>
                </a:solidFill>
                <a:latin typeface="+mn-lt"/>
              </a:defRPr>
            </a:lvl3pPr>
            <a:lvl4pPr>
              <a:defRPr sz="2400" b="0">
                <a:solidFill>
                  <a:schemeClr val="bg1"/>
                </a:solidFill>
                <a:latin typeface="+mn-lt"/>
              </a:defRPr>
            </a:lvl4pPr>
            <a:lvl5pPr>
              <a:defRPr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>
            <a:norm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anchor="b">
            <a:normAutofit/>
          </a:bodyPr>
          <a:lstStyle>
            <a:lvl1pPr>
              <a:lnSpc>
                <a:spcPct val="85000"/>
              </a:lnSpc>
              <a:defRPr sz="1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anchor="ctr">
            <a:noAutofit/>
          </a:bodyPr>
          <a:lstStyle>
            <a:lvl1pPr>
              <a:lnSpc>
                <a:spcPct val="85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3" name="Footer Placeholder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ef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/>
          <a:lstStyle>
            <a:lvl1pPr algn="ctr">
              <a:spcBef>
                <a:spcPts val="0"/>
              </a:spcBef>
              <a:spcAft>
                <a:spcPts val="0"/>
              </a:spcAft>
              <a:defRPr sz="1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/>
          <a:lstStyle/>
          <a:p>
            <a:r>
              <a:rPr lang="en-US"/>
              <a:t>CONTOSO ALL-HANDS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ri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3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anchor="b"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n-US" sz="2400" smtClean="0">
                <a:solidFill>
                  <a:schemeClr val="bg1"/>
                </a:solidFill>
              </a:defRPr>
            </a:lvl1pPr>
            <a:lvl2pPr>
              <a:defRPr lang="en-US" sz="2400" smtClean="0">
                <a:solidFill>
                  <a:schemeClr val="bg1"/>
                </a:solidFill>
              </a:defRPr>
            </a:lvl2pPr>
            <a:lvl3pPr>
              <a:defRPr lang="en-US" sz="2400" smtClean="0">
                <a:solidFill>
                  <a:schemeClr val="bg1"/>
                </a:solidFill>
              </a:defRPr>
            </a:lvl3pPr>
            <a:lvl4pPr>
              <a:defRPr lang="en-US" sz="2400" smtClean="0">
                <a:solidFill>
                  <a:schemeClr val="bg1"/>
                </a:solidFill>
              </a:defRPr>
            </a:lvl4pPr>
            <a:lvl5pPr>
              <a:defRPr lang="en-US" sz="2400">
                <a:solidFill>
                  <a:schemeClr val="bg1"/>
                </a:solidFill>
              </a:defRPr>
            </a:lvl5pPr>
          </a:lstStyle>
          <a:p>
            <a:pPr marL="347472" lvl="0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7472" lvl="1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7472" lvl="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7472" lvl="3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7472" lvl="4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anchor="t">
            <a:noAutofit/>
          </a:bodyPr>
          <a:lstStyle>
            <a:lvl1pPr>
              <a:lnSpc>
                <a:spcPct val="85000"/>
              </a:lnSpc>
              <a:defRPr sz="3800" cap="none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sz="1400" b="0" i="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r>
              <a:rPr lang="en-US"/>
              <a:t>CONTOSO ALL-HANDS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svg"/><Relationship Id="rId7" Type="http://schemas.openxmlformats.org/officeDocument/2006/relationships/image" Target="../media/image3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1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568" y="951717"/>
            <a:ext cx="5265296" cy="1737360"/>
          </a:xfrm>
        </p:spPr>
        <p:txBody>
          <a:bodyPr/>
          <a:lstStyle/>
          <a:p>
            <a:r>
              <a:rPr lang="en-US" sz="32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Data Analytics Report and Executive Summary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9568" y="2761158"/>
            <a:ext cx="5283584" cy="914400"/>
          </a:xfrm>
        </p:spPr>
        <p:txBody>
          <a:bodyPr/>
          <a:lstStyle/>
          <a:p>
            <a:r>
              <a:rPr lang="en-U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Gooden, Nina S.</a:t>
            </a:r>
          </a:p>
          <a:p>
            <a:r>
              <a:rPr lang="en-U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Western Governors University</a:t>
            </a:r>
          </a:p>
          <a:p>
            <a:r>
              <a:rPr lang="en-U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Dr. William Sewell</a:t>
            </a:r>
          </a:p>
          <a:p>
            <a:r>
              <a:rPr lang="en-US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December 23, 2022</a:t>
            </a:r>
          </a:p>
          <a:p>
            <a:endParaRPr lang="en-US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10250">
        <p159:morph option="byObject"/>
      </p:transition>
    </mc:Choice>
    <mc:Fallback>
      <p:transition spd="slow" advTm="102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 4" descr="Cameo object">
            <a:extLst>
              <a:ext uri="{FF2B5EF4-FFF2-40B4-BE49-F238E27FC236}">
                <a16:creationId xmlns:a16="http://schemas.microsoft.com/office/drawing/2014/main" id="{83817871-83E0-BC7A-4280-64CAE3E303A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Stationarity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era 6" descr="Cameo object">
            <a:extLst>
              <a:ext uri="{FF2B5EF4-FFF2-40B4-BE49-F238E27FC236}">
                <a16:creationId xmlns:a16="http://schemas.microsoft.com/office/drawing/2014/main" id="{6179457F-6BD7-8A8B-B220-7A6E0D5B7E1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68F4F0-2842-4918-7C8F-98FED866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Is Our data stationary?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08F44-CB1E-D23C-765A-0F771E20D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E6E6-CD02-0F86-A36E-3AC4C58D9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Zvornicanin, E. (2022)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3F17A7E9-D545-3AF6-E39D-E8415C960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9764" y="1741918"/>
            <a:ext cx="5077729" cy="4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6D9-6B99-C4FB-A243-86EE922E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and PACF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55157-59D8-4843-0FF1-29DD18931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1789" y="1769569"/>
            <a:ext cx="4590288" cy="2355280"/>
          </a:xfrm>
        </p:spPr>
        <p:txBody>
          <a:bodyPr>
            <a:normAutofit/>
          </a:bodyPr>
          <a:lstStyle/>
          <a:p>
            <a:r>
              <a:rPr lang="en-US" dirty="0"/>
              <a:t>The acf() function was applied to the train dataset in order to correlate the points of the dataset with a lagged version of itself.</a:t>
            </a:r>
          </a:p>
          <a:p>
            <a:endParaRPr lang="en-US" dirty="0"/>
          </a:p>
          <a:p>
            <a:r>
              <a:rPr lang="en-US" dirty="0"/>
              <a:t>The pacf() function was then applied to the train dataset in order to correlate the points of the dataset by each successive lagged term.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ECE594-4369-0682-6E2A-7FE30CAB9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96ADC4C-FC68-1D1D-1698-C7162F84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9" y="110140"/>
            <a:ext cx="4057540" cy="331885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DC40C07-EE76-A5A7-C823-99DFFE76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02" y="3411576"/>
            <a:ext cx="4057540" cy="3318860"/>
          </a:xfrm>
          <a:prstGeom prst="rect">
            <a:avLst/>
          </a:prstGeom>
        </p:spPr>
      </p:pic>
      <p:pic>
        <p:nvPicPr>
          <p:cNvPr id="12" name="Camera 11">
            <a:extLst>
              <a:ext uri="{FF2B5EF4-FFF2-40B4-BE49-F238E27FC236}">
                <a16:creationId xmlns:a16="http://schemas.microsoft.com/office/drawing/2014/main" id="{555DF22C-E1A4-7BB8-709A-3A744BEF58A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200" y="3617955"/>
            <a:ext cx="3871783" cy="3871783"/>
          </a:xfrm>
          <a:prstGeom prst="ellipse">
            <a:avLst/>
          </a:prstGeom>
          <a:ln>
            <a:solidFill>
              <a:schemeClr val="accent4"/>
            </a:solidFill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202609-71FC-828E-8CB1-7A45EA75741E}"/>
              </a:ext>
            </a:extLst>
          </p:cNvPr>
          <p:cNvSpPr txBox="1"/>
          <p:nvPr/>
        </p:nvSpPr>
        <p:spPr>
          <a:xfrm>
            <a:off x="6369909" y="6463971"/>
            <a:ext cx="6462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(Zvornicanin, 2022)</a:t>
            </a:r>
          </a:p>
        </p:txBody>
      </p:sp>
    </p:spTree>
    <p:extLst>
      <p:ext uri="{BB962C8B-B14F-4D97-AF65-F5344CB8AC3E}">
        <p14:creationId xmlns:p14="http://schemas.microsoft.com/office/powerpoint/2010/main" val="233979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 4" descr="Cameo object">
            <a:extLst>
              <a:ext uri="{FF2B5EF4-FFF2-40B4-BE49-F238E27FC236}">
                <a16:creationId xmlns:a16="http://schemas.microsoft.com/office/drawing/2014/main" id="{454FB057-3814-6171-E691-FC9D671F5B7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65B33-C463-413B-A15D-841A1D8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seasonal decomposition is a useful and quick tool created to look at the trend, seasonality, and noise present in the dataset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08E1B0-5985-82A6-0BA5-589A27082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181"/>
          <a:stretch>
            <a:fillRect/>
          </a:stretch>
        </p:blipFill>
        <p:spPr>
          <a:xfrm>
            <a:off x="10783330" y="5861817"/>
            <a:ext cx="1341404" cy="937451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76F20AF8-0AEB-06FE-5F3A-640748CF8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130" y="219583"/>
            <a:ext cx="4937902" cy="36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 4" descr="Cameo object">
            <a:extLst>
              <a:ext uri="{FF2B5EF4-FFF2-40B4-BE49-F238E27FC236}">
                <a16:creationId xmlns:a16="http://schemas.microsoft.com/office/drawing/2014/main" id="{454FB057-3814-6171-E691-FC9D671F5B7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65B33-C463-413B-A15D-841A1D8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solidFill>
            <a:schemeClr val="accent4">
              <a:alpha val="80000"/>
            </a:schemeClr>
          </a:solidFill>
        </p:spPr>
        <p:txBody>
          <a:bodyPr/>
          <a:lstStyle/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Power spectral density visual, created to mark power, strength, and frequency of 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08E1B0-5985-82A6-0BA5-589A27082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181"/>
          <a:stretch>
            <a:fillRect/>
          </a:stretch>
        </p:blipFill>
        <p:spPr>
          <a:xfrm>
            <a:off x="10116065" y="5395493"/>
            <a:ext cx="2008669" cy="140377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DA4FF7D-7ED6-906C-BFAE-43F7B708C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936" y="224096"/>
            <a:ext cx="4693800" cy="38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1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amera 8" descr="Cameo object">
            <a:extLst>
              <a:ext uri="{FF2B5EF4-FFF2-40B4-BE49-F238E27FC236}">
                <a16:creationId xmlns:a16="http://schemas.microsoft.com/office/drawing/2014/main" id="{47168F8E-A12D-E5D4-78C5-D77B9F6FE0E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12191998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>
                <a:latin typeface="Posterama" panose="020B0504020200020000" pitchFamily="34" charset="0"/>
                <a:cs typeface="Posterama" panose="020B0504020200020000" pitchFamily="34" charset="0"/>
              </a:rPr>
              <a:t>Arima Modeling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B4654A-7B97-2DC7-2BD9-AF2CBE64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73271"/>
            <a:ext cx="4105656" cy="950976"/>
          </a:xfrm>
        </p:spPr>
        <p:txBody>
          <a:bodyPr/>
          <a:lstStyle/>
          <a:p>
            <a:r>
              <a:rPr lang="en-US" dirty="0"/>
              <a:t>SARIMAX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721D-8F30-B0F5-1D79-8E5D62E20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Camera 9" descr="Cameo object">
            <a:extLst>
              <a:ext uri="{FF2B5EF4-FFF2-40B4-BE49-F238E27FC236}">
                <a16:creationId xmlns:a16="http://schemas.microsoft.com/office/drawing/2014/main" id="{51B28397-094B-CAE4-8B20-A80B16E0DF6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488" y="0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7D9CE7A-4DC7-99DF-01A0-0B667C77511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4"/>
          <a:srcRect l="5511" t="25488" r="61176" b="10134"/>
          <a:stretch/>
        </p:blipFill>
        <p:spPr bwMode="auto">
          <a:xfrm>
            <a:off x="877824" y="1655805"/>
            <a:ext cx="4289219" cy="4818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84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era 6" descr="Cameo object">
            <a:extLst>
              <a:ext uri="{FF2B5EF4-FFF2-40B4-BE49-F238E27FC236}">
                <a16:creationId xmlns:a16="http://schemas.microsoft.com/office/drawing/2014/main" id="{7F766078-BA98-662A-1484-532161E08B6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FD687C-C110-BB41-4B2F-20F713D0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0" dirty="0"/>
              <a:t>Once the model is created, we split the data again and use the .predict() function to produce a prediction on the available data for accuracy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A900-C3F8-0B6A-0C66-AAE6F4FC3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620A7-2B19-1420-4BD7-BFF44A5967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graphicFrame>
        <p:nvGraphicFramePr>
          <p:cNvPr id="6" name="Content Placeholder 11" descr="Bar chart">
            <a:extLst>
              <a:ext uri="{FF2B5EF4-FFF2-40B4-BE49-F238E27FC236}">
                <a16:creationId xmlns:a16="http://schemas.microsoft.com/office/drawing/2014/main" id="{DC7E3059-F68D-D8CA-6F6B-7BCCAC414A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5937012"/>
              </p:ext>
            </p:extLst>
          </p:nvPr>
        </p:nvGraphicFramePr>
        <p:xfrm>
          <a:off x="6858000" y="2001838"/>
          <a:ext cx="4591050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63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CD94-758C-CD83-B432-587A5F3B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373" y="2545492"/>
            <a:ext cx="4226415" cy="1519159"/>
          </a:xfrm>
        </p:spPr>
        <p:txBody>
          <a:bodyPr/>
          <a:lstStyle/>
          <a:p>
            <a:r>
              <a:rPr lang="en-US" sz="2400" dirty="0">
                <a:latin typeface="Posterama" panose="020B0504020200020000" pitchFamily="34" charset="0"/>
                <a:cs typeface="Posterama" panose="020B0504020200020000" pitchFamily="34" charset="0"/>
              </a:rPr>
              <a:t>Research question: Quarterly Prediction</a:t>
            </a:r>
            <a:endParaRPr lang="en-US" sz="2400" dirty="0"/>
          </a:p>
        </p:txBody>
      </p:sp>
      <p:pic>
        <p:nvPicPr>
          <p:cNvPr id="3" name="Camera 2" descr="Cameo object">
            <a:extLst>
              <a:ext uri="{FF2B5EF4-FFF2-40B4-BE49-F238E27FC236}">
                <a16:creationId xmlns:a16="http://schemas.microsoft.com/office/drawing/2014/main" id="{41954197-24E5-B7FE-E6CA-5DC7C66A1A35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9F3F82-91A5-7649-BB7C-1E8A955A3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6" t="28055" r="31908" b="37980"/>
          <a:stretch/>
        </p:blipFill>
        <p:spPr bwMode="auto">
          <a:xfrm>
            <a:off x="3875781" y="4064651"/>
            <a:ext cx="8226008" cy="2599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96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mera 2" descr="Cameo object">
            <a:extLst>
              <a:ext uri="{FF2B5EF4-FFF2-40B4-BE49-F238E27FC236}">
                <a16:creationId xmlns:a16="http://schemas.microsoft.com/office/drawing/2014/main" id="{527159CB-EE21-78E3-70B4-AD7FAE0A183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41233CD-7DD4-154A-A86A-22958955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7" y="2034360"/>
            <a:ext cx="5065880" cy="39051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6985C8-3B1E-B54B-1CC9-B0A0589D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448" y="642551"/>
            <a:ext cx="4226415" cy="1519159"/>
          </a:xfrm>
        </p:spPr>
        <p:txBody>
          <a:bodyPr/>
          <a:lstStyle/>
          <a:p>
            <a:r>
              <a:rPr lang="en-US" sz="2400" dirty="0">
                <a:latin typeface="Posterama" panose="020B0504020200020000" pitchFamily="34" charset="0"/>
                <a:cs typeface="Posterama" panose="020B0504020200020000" pitchFamily="34" charset="0"/>
              </a:rPr>
              <a:t>Success!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7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CF5BDB56-06FA-8FFF-DA14-9D3E4A84D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3" r="123"/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Nina S. Gooden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sz="1400" dirty="0">
                <a:solidFill>
                  <a:schemeClr val="bg1"/>
                </a:solidFill>
                <a:effectLst/>
                <a:latin typeface="Avenir Next LT Pro"/>
              </a:rPr>
              <a:t>WGU Student and director of strategy</a:t>
            </a:r>
            <a:endParaRPr lang="en-US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B.S. in Marketing, Current Project: Database Architecture </a:t>
            </a:r>
            <a:endParaRPr lang="en-US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8840">
        <p159:morph option="byObject"/>
      </p:transition>
    </mc:Choice>
    <mc:Fallback>
      <p:transition spd="slow" advTm="8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mera 20" descr="Cameo object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Limitations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395D0F4-F3F1-590F-C004-FFCB5F15C5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CONTOSO ALL-HANDS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7" name="Picture Placeholder 8" descr="Money with solid fill">
            <a:extLst>
              <a:ext uri="{FF2B5EF4-FFF2-40B4-BE49-F238E27FC236}">
                <a16:creationId xmlns:a16="http://schemas.microsoft.com/office/drawing/2014/main" id="{2054410C-5837-B617-3234-1B9888B8FB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84784" y="2699060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03B926-83F0-5604-207E-A2A8CEA86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4741" y="4717017"/>
            <a:ext cx="2313432" cy="521463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Does not include price data for records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en-US" dirty="0"/>
          </a:p>
        </p:txBody>
      </p:sp>
      <p:pic>
        <p:nvPicPr>
          <p:cNvPr id="28" name="Picture Placeholder 8" descr="Bar graph with upward trend with solid fill">
            <a:extLst>
              <a:ext uri="{FF2B5EF4-FFF2-40B4-BE49-F238E27FC236}">
                <a16:creationId xmlns:a16="http://schemas.microsoft.com/office/drawing/2014/main" id="{FABA448B-E7F2-CFCE-4D3C-ACCB752B6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526118" y="2674935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C09F9D-11EE-8AD4-3490-2A68750F28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678" y="4718649"/>
            <a:ext cx="2313432" cy="521463"/>
          </a:xfrm>
        </p:spPr>
        <p:txBody>
          <a:bodyPr/>
          <a:lstStyle/>
          <a:p>
            <a:r>
              <a:rPr lang="en-U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Revenue values are a</a:t>
            </a:r>
            <a:r>
              <a:rPr lang="en-US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bsent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C6FF-2F9C-8ED4-9463-44A606D2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Delimitations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B4FF2-FB57-9963-AE4E-59E6939854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30218-109B-7D0E-94CD-CA6CEACE1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2545DA5-CA76-1CE9-9361-B3CA7088E1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9663" y="4385984"/>
            <a:ext cx="2313432" cy="420624"/>
          </a:xfrm>
        </p:spPr>
        <p:txBody>
          <a:bodyPr/>
          <a:lstStyle/>
          <a:p>
            <a:r>
              <a:rPr lang="en-US" dirty="0"/>
              <a:t>Company names removed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9D6ADC8-7436-A0D8-5987-AF4F3CED85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08592" y="4385984"/>
            <a:ext cx="2313432" cy="420624"/>
          </a:xfrm>
        </p:spPr>
        <p:txBody>
          <a:bodyPr/>
          <a:lstStyle/>
          <a:p>
            <a:r>
              <a:rPr lang="en-US" dirty="0"/>
              <a:t>Data security best practices</a:t>
            </a:r>
          </a:p>
        </p:txBody>
      </p:sp>
      <p:pic>
        <p:nvPicPr>
          <p:cNvPr id="17" name="Picture Placeholder 8" descr="Safe with solid fill">
            <a:extLst>
              <a:ext uri="{FF2B5EF4-FFF2-40B4-BE49-F238E27FC236}">
                <a16:creationId xmlns:a16="http://schemas.microsoft.com/office/drawing/2014/main" id="{BD529296-A578-82FD-D863-B23F6A17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92316" y="2674619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pic>
        <p:nvPicPr>
          <p:cNvPr id="18" name="Picture Placeholder 8" descr="Shield Tick with solid fill">
            <a:extLst>
              <a:ext uri="{FF2B5EF4-FFF2-40B4-BE49-F238E27FC236}">
                <a16:creationId xmlns:a16="http://schemas.microsoft.com/office/drawing/2014/main" id="{DD6AA0D6-7F35-5A23-EBFC-461E09C63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1245" y="2674619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pic>
        <p:nvPicPr>
          <p:cNvPr id="19" name="Camera 18" descr="Cameo object">
            <a:extLst>
              <a:ext uri="{FF2B5EF4-FFF2-40B4-BE49-F238E27FC236}">
                <a16:creationId xmlns:a16="http://schemas.microsoft.com/office/drawing/2014/main" id="{ED8D11B1-4726-E00F-C36C-6974CD8148E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156981" y="-41189"/>
            <a:ext cx="7249297" cy="6932141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243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B439-9F54-5E8C-71F5-FFEDC336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6865744" cy="950976"/>
          </a:xfrm>
        </p:spPr>
        <p:txBody>
          <a:bodyPr/>
          <a:lstStyle/>
          <a:p>
            <a:r>
              <a:rPr lang="en-US" dirty="0"/>
              <a:t>Data Summary and Implications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F723E-CB93-E8EA-EB0E-1A913413E6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121E1-6FD4-76EF-C403-DB54363A4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E0A75D-96F2-569B-A501-53F97D748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5" y="2339823"/>
            <a:ext cx="6253013" cy="722376"/>
          </a:xfrm>
        </p:spPr>
        <p:txBody>
          <a:bodyPr/>
          <a:lstStyle/>
          <a:p>
            <a:r>
              <a:rPr lang="en-US" dirty="0"/>
              <a:t>Though the overall trend in the data is steadily increasing, there is a considerable downturn approaching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F20EC-9AF2-63BE-3C77-17B1DB7B59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5" y="3429000"/>
            <a:ext cx="6253012" cy="1022668"/>
          </a:xfrm>
        </p:spPr>
        <p:txBody>
          <a:bodyPr/>
          <a:lstStyle/>
          <a:p>
            <a:r>
              <a:rPr lang="en-US" dirty="0"/>
              <a:t>The implication of this downward trend is that the county will suffer from sales loss at the beginning of the year. </a:t>
            </a:r>
          </a:p>
        </p:txBody>
      </p:sp>
      <p:pic>
        <p:nvPicPr>
          <p:cNvPr id="11" name="Picture Placeholder 8" descr="Arrow: Slight curve with solid fill">
            <a:extLst>
              <a:ext uri="{FF2B5EF4-FFF2-40B4-BE49-F238E27FC236}">
                <a16:creationId xmlns:a16="http://schemas.microsoft.com/office/drawing/2014/main" id="{1DB2E2E4-26EC-DB9B-3184-3F7EBC686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2922" y="3191316"/>
            <a:ext cx="1022668" cy="1022668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pic>
        <p:nvPicPr>
          <p:cNvPr id="12" name="Picture Placeholder 8" descr="Arrow: Slight curve with solid fill">
            <a:extLst>
              <a:ext uri="{FF2B5EF4-FFF2-40B4-BE49-F238E27FC236}">
                <a16:creationId xmlns:a16="http://schemas.microsoft.com/office/drawing/2014/main" id="{DE8649A7-65A9-17F5-1FB8-2FBB7AA3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2922" y="2056606"/>
            <a:ext cx="1022668" cy="1022668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4091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B439-9F54-5E8C-71F5-FFEDC336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6205810" cy="68580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F723E-CB93-E8EA-EB0E-1A913413E6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121E1-6FD4-76EF-C403-DB54363A4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E0A75D-96F2-569B-A501-53F97D748F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0644" y="2570195"/>
            <a:ext cx="7299959" cy="9052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That the county spend time leading up to this point to put in place processes and spending limits to lessen the impact of the revenue loss</a:t>
            </a:r>
          </a:p>
        </p:txBody>
      </p:sp>
      <p:pic>
        <p:nvPicPr>
          <p:cNvPr id="21" name="Picture Placeholder 8" descr="Arrow: Slight curve with solid fill">
            <a:extLst>
              <a:ext uri="{FF2B5EF4-FFF2-40B4-BE49-F238E27FC236}">
                <a16:creationId xmlns:a16="http://schemas.microsoft.com/office/drawing/2014/main" id="{7B4FBC8E-5DF9-0779-F7DD-DD20DE29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6968" y="2511489"/>
            <a:ext cx="1022668" cy="1022668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pic>
        <p:nvPicPr>
          <p:cNvPr id="22" name="Picture Placeholder 8" descr="Arrow: Slight curve with solid fill">
            <a:extLst>
              <a:ext uri="{FF2B5EF4-FFF2-40B4-BE49-F238E27FC236}">
                <a16:creationId xmlns:a16="http://schemas.microsoft.com/office/drawing/2014/main" id="{2668B0AF-6D5A-8D57-1AAF-3F914718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6968" y="3623262"/>
            <a:ext cx="1022668" cy="1022668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pic>
        <p:nvPicPr>
          <p:cNvPr id="23" name="Picture Placeholder 8" descr="Arrow: Slight curve with solid fill">
            <a:extLst>
              <a:ext uri="{FF2B5EF4-FFF2-40B4-BE49-F238E27FC236}">
                <a16:creationId xmlns:a16="http://schemas.microsoft.com/office/drawing/2014/main" id="{AE4C65DE-E63B-6E32-4F81-AC3E324E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6968" y="4735036"/>
            <a:ext cx="1022668" cy="1022668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  <a:noFill/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87D1F4C-7074-D1AB-02CC-A8FB138DA495}"/>
              </a:ext>
            </a:extLst>
          </p:cNvPr>
          <p:cNvSpPr txBox="1">
            <a:spLocks/>
          </p:cNvSpPr>
          <p:nvPr/>
        </p:nvSpPr>
        <p:spPr>
          <a:xfrm>
            <a:off x="2280644" y="3681968"/>
            <a:ext cx="7299959" cy="905255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would also be beneficial for the county to record gains and losses for the missing dates so that the standard deviation information could be replaced with reality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6993248A-3B6E-2026-D1E8-21B3BB150E29}"/>
              </a:ext>
            </a:extLst>
          </p:cNvPr>
          <p:cNvSpPr txBox="1">
            <a:spLocks/>
          </p:cNvSpPr>
          <p:nvPr/>
        </p:nvSpPr>
        <p:spPr>
          <a:xfrm>
            <a:off x="2280644" y="4793742"/>
            <a:ext cx="7299959" cy="905255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 smtClean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evaluation to be run on a quarterly basis to continue to reap the benefits of forecasting</a:t>
            </a:r>
          </a:p>
        </p:txBody>
      </p:sp>
    </p:spTree>
    <p:extLst>
      <p:ext uri="{BB962C8B-B14F-4D97-AF65-F5344CB8AC3E}">
        <p14:creationId xmlns:p14="http://schemas.microsoft.com/office/powerpoint/2010/main" val="337027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FD27-DC4E-9751-39B1-ADD77419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640492"/>
          </a:xfrm>
        </p:spPr>
        <p:txBody>
          <a:bodyPr/>
          <a:lstStyle/>
          <a:p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F92B7-9C1D-774F-E7ED-5770E2E1E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49DF-7ADA-3871-6E4D-56F787C5C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7824" y="1500851"/>
            <a:ext cx="8583662" cy="1225296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Zvornicanin, E. (2022, November 8). Choosing the best q and p from ACF and PACF plots in ARMA-type modeling. Baeldung. https://www.baeldung.com/cs/acf-pacf-plots-arma-modeling</a:t>
            </a:r>
          </a:p>
          <a:p>
            <a:pPr marL="457200" indent="-457200">
              <a:spcBef>
                <a:spcPts val="400"/>
              </a:spcBef>
              <a:spcAft>
                <a:spcPts val="0"/>
              </a:spcAft>
              <a:buNone/>
            </a:pP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+mn-lt"/>
            </a:endParaRPr>
          </a:p>
          <a:p>
            <a:pPr marL="457200" indent="-45720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Sai Ram, K. (2020, February 28). Time Series Analysis and Forecasting: Novel Business Perspectives. AltexSoft. https://www.altexsoft.com/blog/business/time-series-analysis-and-forecasting-novel-business-perspectives/</a:t>
            </a:r>
          </a:p>
        </p:txBody>
      </p:sp>
    </p:spTree>
    <p:extLst>
      <p:ext uri="{BB962C8B-B14F-4D97-AF65-F5344CB8AC3E}">
        <p14:creationId xmlns:p14="http://schemas.microsoft.com/office/powerpoint/2010/main" val="228871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17" y="1301960"/>
            <a:ext cx="4864608" cy="685800"/>
          </a:xfrm>
        </p:spPr>
        <p:txBody>
          <a:bodyPr>
            <a:noAutofit/>
          </a:bodyPr>
          <a:lstStyle/>
          <a:p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Abstract and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E5FF5-1746-7F68-9E3E-8C5454A8B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pic>
        <p:nvPicPr>
          <p:cNvPr id="6" name="Camera 5" descr="Cameo object">
            <a:extLst>
              <a:ext uri="{FF2B5EF4-FFF2-40B4-BE49-F238E27FC236}">
                <a16:creationId xmlns:a16="http://schemas.microsoft.com/office/drawing/2014/main" id="{40A84ABA-8A6C-03DB-2262-C29A3733D482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3432B-279E-DBB6-55CE-DBB2FB23D0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5"/>
            <a:ext cx="4251960" cy="21819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Purpose: explore the sales data for Montgomery County of Maryland.</a:t>
            </a:r>
          </a:p>
          <a:p>
            <a:r>
              <a:rPr lang="en-US" dirty="0"/>
              <a:t>Create a time series model which will predict alcohol sales for the following quarter.</a:t>
            </a:r>
          </a:p>
        </p:txBody>
      </p:sp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Content</a:t>
            </a:r>
            <a:endParaRPr lang="en-US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9ACC8A-FA13-47DD-9722-0749C5E70D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0043" y="2496312"/>
            <a:ext cx="4588475" cy="3721608"/>
          </a:xfrm>
        </p:spPr>
        <p:txBody>
          <a:bodyPr>
            <a:normAutofit fontScale="92500" lnSpcReduction="20000"/>
          </a:bodyPr>
          <a:lstStyle/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​Intro to Time Series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Research Question and Hypothesis</a:t>
            </a:r>
            <a:endParaRPr lang="en-US" sz="24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Data Governance</a:t>
            </a:r>
            <a:endParaRPr lang="en-US" sz="24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Data Preparation</a:t>
            </a:r>
          </a:p>
          <a:p>
            <a:pPr marL="690372" lvl="1" indent="-342900" fontAlgn="base"/>
            <a:r>
              <a:rPr lang="en-US" spc="0" dirty="0">
                <a:latin typeface="Avenir Next LT Pro" panose="020B0504020202020204" pitchFamily="34" charset="77"/>
              </a:rPr>
              <a:t>Challenges and Corrective Steps</a:t>
            </a:r>
          </a:p>
          <a:p>
            <a:pPr marL="690372" lvl="1" indent="-342900" fontAlgn="base"/>
            <a:r>
              <a:rPr lang="en-US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Visualizations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Model Identification</a:t>
            </a:r>
            <a:r>
              <a:rPr lang="en-US" sz="2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​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0" dirty="0">
                <a:latin typeface="Avenir Next LT Pro" panose="020B0504020202020204" pitchFamily="34" charset="77"/>
              </a:rPr>
              <a:t>Model Analysis</a:t>
            </a:r>
            <a:endParaRPr lang="en-US" sz="2400" b="0" i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CONTOSO ALL-HANDS</a:t>
            </a:r>
          </a:p>
        </p:txBody>
      </p:sp>
      <p:pic>
        <p:nvPicPr>
          <p:cNvPr id="52" name="Camera 51" descr="Cameo object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era 5" descr="Cameo object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a time series model and how does creating one help us?”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E85A3-21D2-90D6-E316-28F383835D58}"/>
              </a:ext>
            </a:extLst>
          </p:cNvPr>
          <p:cNvSpPr txBox="1"/>
          <p:nvPr/>
        </p:nvSpPr>
        <p:spPr>
          <a:xfrm>
            <a:off x="10867768" y="6543559"/>
            <a:ext cx="21974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(Sai Ram, 2020)</a:t>
            </a: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amera 57" descr="Cameo object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Data Needs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pic>
        <p:nvPicPr>
          <p:cNvPr id="16" name="Picture Placeholder 8" descr="Cycle with people with solid fill">
            <a:extLst>
              <a:ext uri="{FF2B5EF4-FFF2-40B4-BE49-F238E27FC236}">
                <a16:creationId xmlns:a16="http://schemas.microsoft.com/office/drawing/2014/main" id="{FE10C602-485A-2739-10AB-8C1FAB7C6E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92156" y="1646238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8588434-DE46-B8F8-7ACF-1B4136143D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36568" y="3383534"/>
            <a:ext cx="2313432" cy="219456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No missing Data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en-US" dirty="0"/>
          </a:p>
        </p:txBody>
      </p:sp>
      <p:pic>
        <p:nvPicPr>
          <p:cNvPr id="13" name="Picture Placeholder 8" descr="Server with solid fill">
            <a:extLst>
              <a:ext uri="{FF2B5EF4-FFF2-40B4-BE49-F238E27FC236}">
                <a16:creationId xmlns:a16="http://schemas.microsoft.com/office/drawing/2014/main" id="{A62D02A6-19B6-043D-78B7-041D2AE8E2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11531" y="1646238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1204F645-E8CD-3ADF-642D-897EE67F07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56933" y="5815584"/>
            <a:ext cx="2313432" cy="219456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Stationarity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17" name="Picture Placeholder 8" descr="Supply And Demand with solid fill">
            <a:extLst>
              <a:ext uri="{FF2B5EF4-FFF2-40B4-BE49-F238E27FC236}">
                <a16:creationId xmlns:a16="http://schemas.microsoft.com/office/drawing/2014/main" id="{D56476F2-6477-DD6E-46BC-C69542665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92156" y="4078288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0A3C83DB-0941-3A92-83AD-BDD5BB8605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AR and MA Parameters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en-US" dirty="0"/>
          </a:p>
        </p:txBody>
      </p:sp>
      <p:pic>
        <p:nvPicPr>
          <p:cNvPr id="18" name="Picture Placeholder 8" descr="Scatterplot with solid fill">
            <a:extLst>
              <a:ext uri="{FF2B5EF4-FFF2-40B4-BE49-F238E27FC236}">
                <a16:creationId xmlns:a16="http://schemas.microsoft.com/office/drawing/2014/main" id="{0D02E04C-0BCA-8636-D4CC-FBDCFBAD7C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925" b="1925"/>
          <a:stretch/>
        </p:blipFill>
        <p:spPr>
          <a:xfrm>
            <a:off x="9724583" y="4108193"/>
            <a:ext cx="1537402" cy="147822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6EE64824-C502-03FB-85A3-BF5B64A8E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43501" y="3383534"/>
            <a:ext cx="2313432" cy="219456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A Cl</a:t>
            </a:r>
            <a:r>
              <a:rPr lang="en-US" dirty="0">
                <a:latin typeface="Avenir Next LT Pro" panose="020B0504020202020204" pitchFamily="34" charset="77"/>
              </a:rPr>
              <a:t>ear Objective</a:t>
            </a:r>
            <a:endParaRPr lang="en-U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era 19" descr="Cameo object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Where is our data from?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32108" y="5511114"/>
            <a:ext cx="3377514" cy="1210962"/>
          </a:xfrm>
        </p:spPr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Montgomery County, Maryland</a:t>
            </a:r>
            <a:br>
              <a:rPr lang="en-US" sz="2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</a:br>
            <a:r>
              <a:rPr lang="en-US" sz="2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2017-2020</a:t>
            </a:r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7D0A-994C-90DB-7BAF-3AABEBA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Missing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F1CAF-67BF-D186-5B86-140B7E412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DE4C-298C-13F5-3E1B-1F39D1623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EB0BE-9B17-5E43-9777-038379D8DD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pic>
        <p:nvPicPr>
          <p:cNvPr id="54" name="Camera 53" descr="Cameo object">
            <a:extLst>
              <a:ext uri="{FF2B5EF4-FFF2-40B4-BE49-F238E27FC236}">
                <a16:creationId xmlns:a16="http://schemas.microsoft.com/office/drawing/2014/main" id="{4A7C249F-90D8-D058-31C3-41BC59FACD1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B351A1B-7732-C8BA-068D-4B7A6262CD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557" y="2504302"/>
            <a:ext cx="3791547" cy="3616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 series models are highly sensitive to missing values. As such, we had to fill values in two places.</a:t>
            </a:r>
          </a:p>
          <a:p>
            <a:pPr marL="569214" lvl="1" indent="-285750"/>
            <a:r>
              <a:rPr lang="en-US" sz="1800" dirty="0">
                <a:solidFill>
                  <a:schemeClr val="bg1"/>
                </a:solidFill>
              </a:rPr>
              <a:t>Time/date column, using the average of like values</a:t>
            </a:r>
          </a:p>
          <a:p>
            <a:pPr marL="569214" lvl="1" indent="-285750"/>
            <a:r>
              <a:rPr lang="en-US" sz="1800" dirty="0">
                <a:solidFill>
                  <a:schemeClr val="bg1"/>
                </a:solidFill>
              </a:rPr>
              <a:t>Item type column, manually with knowledge of the missing item</a:t>
            </a:r>
          </a:p>
          <a:p>
            <a:pPr marL="569214" lvl="1" indent="-285750"/>
            <a:r>
              <a:rPr lang="en-US" sz="1800" dirty="0">
                <a:solidFill>
                  <a:schemeClr val="bg1"/>
                </a:solidFill>
              </a:rPr>
              <a:t>Created workable columns with the necessary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843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66D9-6B99-C4FB-A243-86EE922E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02" y="395890"/>
            <a:ext cx="7005787" cy="950976"/>
          </a:xfrm>
        </p:spPr>
        <p:txBody>
          <a:bodyPr/>
          <a:lstStyle/>
          <a:p>
            <a:r>
              <a:rPr lang="en-US" dirty="0"/>
              <a:t>Item Type Evaluation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266C8-7ED5-0B39-72CA-2AE6F74E0F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CONTOSO ALL-HANDS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55157-59D8-4843-0FF1-29DD18931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4602" y="959912"/>
            <a:ext cx="10292685" cy="7223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Item type was quickly eliminated as a deciding factor in the evaluation because Beer was overwhelmingly contributing to total sales. Item type could not be segmented out of the overall data without skewing the results.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9FB78E-CC83-AEE2-983F-9D7D574BB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9497" y="1839469"/>
            <a:ext cx="2441448" cy="3145138"/>
          </a:xfrm>
        </p:spPr>
        <p:txBody>
          <a:bodyPr/>
          <a:lstStyle/>
          <a:p>
            <a:r>
              <a:rPr lang="en-US" dirty="0"/>
              <a:t>The initial visualization found that there were quite a number of high-cost item types in the dataset.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ED2E35-4582-552F-B2E6-5F1F64E088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85616" y="1809488"/>
            <a:ext cx="2441448" cy="3145138"/>
          </a:xfrm>
        </p:spPr>
        <p:txBody>
          <a:bodyPr/>
          <a:lstStyle/>
          <a:p>
            <a:r>
              <a:rPr lang="en-US" dirty="0"/>
              <a:t>They were removed to show just the highest contributors of the total sales.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ECE594-4369-0682-6E2A-7FE30CAB9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9ACC8A-FA13-47DD-9722-0749C5E70D5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Placeholder 15" descr="Chart, waterfall chart&#10;&#10;Description automatically generated">
            <a:extLst>
              <a:ext uri="{FF2B5EF4-FFF2-40B4-BE49-F238E27FC236}">
                <a16:creationId xmlns:a16="http://schemas.microsoft.com/office/drawing/2014/main" id="{13AC519D-6CC9-D61E-BCF0-270D8CBA57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789" r="3789"/>
          <a:stretch>
            <a:fillRect/>
          </a:stretch>
        </p:blipFill>
        <p:spPr>
          <a:xfrm>
            <a:off x="224852" y="1839468"/>
            <a:ext cx="3279589" cy="3145138"/>
          </a:xfrm>
          <a:prstGeom prst="rect">
            <a:avLst/>
          </a:prstGeom>
        </p:spPr>
      </p:pic>
      <p:pic>
        <p:nvPicPr>
          <p:cNvPr id="17" name="Picture Placeholder 16" descr="Chart, bar chart&#10;&#10;Description automatically generated">
            <a:extLst>
              <a:ext uri="{FF2B5EF4-FFF2-40B4-BE49-F238E27FC236}">
                <a16:creationId xmlns:a16="http://schemas.microsoft.com/office/drawing/2014/main" id="{DF33290B-6784-50AA-7B06-99F1304747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674" r="2674"/>
          <a:stretch>
            <a:fillRect/>
          </a:stretch>
        </p:blipFill>
        <p:spPr>
          <a:xfrm>
            <a:off x="5948634" y="1809488"/>
            <a:ext cx="3277744" cy="3145138"/>
          </a:xfrm>
          <a:prstGeom prst="rect">
            <a:avLst/>
          </a:prstGeom>
        </p:spPr>
      </p:pic>
      <p:pic>
        <p:nvPicPr>
          <p:cNvPr id="20" name="Camera 19">
            <a:extLst>
              <a:ext uri="{FF2B5EF4-FFF2-40B4-BE49-F238E27FC236}">
                <a16:creationId xmlns:a16="http://schemas.microsoft.com/office/drawing/2014/main" id="{B3BD4DA1-3B37-0B16-CE55-F68FC7E129B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616" y="4026304"/>
            <a:ext cx="3346561" cy="3346561"/>
          </a:xfrm>
          <a:prstGeom prst="ellips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1673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l-Hands_Cameo_New_Cameo_Win32_SD_v13" id="{AE311F7C-B88B-4B31-8AA9-C0FC395754AC}" vid="{CCC02037-A941-4852-B46B-9B500AF27D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{609A8081-F453-408D-9C20-8554A2B9A28E}tf22790323_win32</Template>
  <TotalTime>150</TotalTime>
  <Words>686</Words>
  <Application>Microsoft Office PowerPoint</Application>
  <PresentationFormat>Widescreen</PresentationFormat>
  <Paragraphs>95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Calibri</vt:lpstr>
      <vt:lpstr>Courier New</vt:lpstr>
      <vt:lpstr>Posterama</vt:lpstr>
      <vt:lpstr>WelcomeDoc</vt:lpstr>
      <vt:lpstr>Data Analytics Report and Executive Summary</vt:lpstr>
      <vt:lpstr>Nina S. Gooden</vt:lpstr>
      <vt:lpstr>Abstract and Introduction</vt:lpstr>
      <vt:lpstr>Content</vt:lpstr>
      <vt:lpstr>“What is a time series model and how does creating one help us?” </vt:lpstr>
      <vt:lpstr>Data Needs</vt:lpstr>
      <vt:lpstr>Where is our data from?</vt:lpstr>
      <vt:lpstr>No Missing Values</vt:lpstr>
      <vt:lpstr>Item Type Evaluation</vt:lpstr>
      <vt:lpstr>Stationarity</vt:lpstr>
      <vt:lpstr>Is Our data stationary?</vt:lpstr>
      <vt:lpstr>ACF and PACF Functions</vt:lpstr>
      <vt:lpstr>        The seasonal decomposition is a useful and quick tool created to look at the trend, seasonality, and noise present in the dataset</vt:lpstr>
      <vt:lpstr>      Power spectral density visual, created to mark power, strength, and frequency of data</vt:lpstr>
      <vt:lpstr>Arima Modeling</vt:lpstr>
      <vt:lpstr>SARIMAX Results</vt:lpstr>
      <vt:lpstr>Once the model is created, we split the data again and use the .predict() function to produce a prediction on the available data for accuracy comparison</vt:lpstr>
      <vt:lpstr>Research question: Quarterly Prediction</vt:lpstr>
      <vt:lpstr>Success!</vt:lpstr>
      <vt:lpstr>Limitations</vt:lpstr>
      <vt:lpstr>Delimitations</vt:lpstr>
      <vt:lpstr>Data Summary and Implications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Report and Executive Summary</dc:title>
  <dc:creator>Nina S. Gooden</dc:creator>
  <cp:lastModifiedBy>Nina S. Gooden</cp:lastModifiedBy>
  <cp:revision>3</cp:revision>
  <dcterms:created xsi:type="dcterms:W3CDTF">2022-12-23T19:45:07Z</dcterms:created>
  <dcterms:modified xsi:type="dcterms:W3CDTF">2022-12-23T22:16:05Z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